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79" r:id="rId3"/>
    <p:sldId id="291" r:id="rId4"/>
    <p:sldId id="257" r:id="rId5"/>
    <p:sldId id="276" r:id="rId6"/>
    <p:sldId id="284" r:id="rId7"/>
    <p:sldId id="285" r:id="rId8"/>
    <p:sldId id="262" r:id="rId9"/>
    <p:sldId id="288" r:id="rId10"/>
    <p:sldId id="280" r:id="rId11"/>
    <p:sldId id="277" r:id="rId12"/>
    <p:sldId id="290" r:id="rId13"/>
    <p:sldId id="289" r:id="rId14"/>
    <p:sldId id="267" r:id="rId15"/>
    <p:sldId id="286" r:id="rId16"/>
    <p:sldId id="269" r:id="rId17"/>
    <p:sldId id="270" r:id="rId18"/>
    <p:sldId id="271" r:id="rId19"/>
    <p:sldId id="272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21"/>
  </p:normalViewPr>
  <p:slideViewPr>
    <p:cSldViewPr snapToGrid="0" snapToObjects="1">
      <p:cViewPr>
        <p:scale>
          <a:sx n="69" d="100"/>
          <a:sy n="69" d="100"/>
        </p:scale>
        <p:origin x="1696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9F1F7-7457-2A46-AD8F-D8EC4AF762C1}" type="datetimeFigureOut">
              <a:rPr lang="en-US" smtClean="0"/>
              <a:t>3/29/19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44B55E-92E9-BE41-8D84-33633F00D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641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4B55E-92E9-BE41-8D84-33633F00DF4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084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7BC71-6EED-6D49-B102-7A66D9A401BC}" type="datetime1">
              <a:rPr lang="en-US" smtClean="0"/>
              <a:t>3/29/19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anthonysicilia@pitt.edu | https://arxiv.org/abs/1902.08081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585B7-9226-1840-98C1-6204CAAD0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61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6A193-65E0-1C4D-9715-564CAC5CC245}" type="datetime1">
              <a:rPr lang="en-US" smtClean="0"/>
              <a:t>3/29/19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anthonysicilia@pitt.edu | https://arxiv.org/abs/1902.08081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585B7-9226-1840-98C1-6204CAAD0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501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9E83C-1F7E-4D48-B144-610B4463DE4F}" type="datetime1">
              <a:rPr lang="en-US" smtClean="0"/>
              <a:t>3/29/19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anthonysicilia@pitt.edu | https://arxiv.org/abs/1902.08081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585B7-9226-1840-98C1-6204CAAD0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70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0660B-E9AC-1D45-85BB-A61A8D4612A5}" type="datetime1">
              <a:rPr lang="en-US" smtClean="0"/>
              <a:t>3/29/19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anthonysicilia@pitt.edu | https://arxiv.org/abs/1902.08081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585B7-9226-1840-98C1-6204CAAD0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097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A8872-8EA4-4043-BBCA-5C8029C7B879}" type="datetime1">
              <a:rPr lang="en-US" smtClean="0"/>
              <a:t>3/29/19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anthonysicilia@pitt.edu | https://arxiv.org/abs/1902.08081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585B7-9226-1840-98C1-6204CAAD0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51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E4A09-3BB9-C147-B0E9-188AE7DD15D8}" type="datetime1">
              <a:rPr lang="en-US" smtClean="0"/>
              <a:t>3/29/19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anthonysicilia@pitt.edu | https://arxiv.org/abs/1902.08081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585B7-9226-1840-98C1-6204CAAD0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1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3976D-B922-664B-BD73-CD3463E21377}" type="datetime1">
              <a:rPr lang="en-US" smtClean="0"/>
              <a:t>3/29/19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anthonysicilia@pitt.edu | https://arxiv.org/abs/1902.08081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585B7-9226-1840-98C1-6204CAAD0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639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8F997-6C8D-9F4B-9EAF-E556D856AB5E}" type="datetime1">
              <a:rPr lang="en-US" smtClean="0"/>
              <a:t>3/29/19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anthonysicilia@pitt.edu | https://arxiv.org/abs/1902.08081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585B7-9226-1840-98C1-6204CAAD0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37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40785-323C-1E46-AA19-03BC957C5D9D}" type="datetime1">
              <a:rPr lang="en-US" smtClean="0"/>
              <a:t>3/29/19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anthonysicilia@pitt.edu | https://arxiv.org/abs/1902.08081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585B7-9226-1840-98C1-6204CAAD0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029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7DE64-C390-234C-9953-4DB4F1868BD3}" type="datetime1">
              <a:rPr lang="en-US" smtClean="0"/>
              <a:t>3/29/19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anthonysicilia@pitt.edu | https://arxiv.org/abs/1902.08081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585B7-9226-1840-98C1-6204CAAD0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779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6892E-CCC4-D147-A1AB-20DC975C5E85}" type="datetime1">
              <a:rPr lang="en-US" smtClean="0"/>
              <a:t>3/29/19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anthonysicilia@pitt.edu | https://arxiv.org/abs/1902.08081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585B7-9226-1840-98C1-6204CAAD0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803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D56982-8F42-004A-8D02-4CAB521F6AF3}" type="datetime1">
              <a:rPr lang="en-US" smtClean="0"/>
              <a:t>3/29/19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anthonysicilia@pitt.edu | https://arxiv.org/abs/1902.08081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3585B7-9226-1840-98C1-6204CAAD0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150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24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abs/1902.08081" TargetMode="External"/><Relationship Id="rId3" Type="http://schemas.openxmlformats.org/officeDocument/2006/relationships/hyperlink" Target="mailto:anthonysicilia@pitt.ed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smtClean="0"/>
              <a:t>DeepHoops: Evaluating </a:t>
            </a:r>
            <a:br>
              <a:rPr lang="en-US" sz="4800" smtClean="0"/>
            </a:br>
            <a:r>
              <a:rPr lang="en-US" sz="4800" smtClean="0"/>
              <a:t>Micro-Actions in Basketball Using Deep Feature Representations of </a:t>
            </a:r>
            <a:br>
              <a:rPr lang="en-US" sz="4800" smtClean="0"/>
            </a:br>
            <a:r>
              <a:rPr lang="en-US" sz="4800" smtClean="0"/>
              <a:t>Spatio-Temporal Data</a:t>
            </a:r>
            <a:endParaRPr lang="en-US" sz="4800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31800" y="3779838"/>
            <a:ext cx="11328400" cy="2341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Anthony Sicilia, School of Computing and Information, University of Pittsburgh</a:t>
            </a:r>
          </a:p>
          <a:p>
            <a:r>
              <a:rPr lang="en-US" smtClean="0"/>
              <a:t>Konstantinos Pelechrinis, School of Computing and Information, University of Pittsburgh</a:t>
            </a:r>
          </a:p>
          <a:p>
            <a:r>
              <a:rPr lang="en-US" smtClean="0"/>
              <a:t>Kirk Goldsberry, School of Business, University of Texas, Austin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anthonysicilia@pitt.edu</a:t>
            </a:r>
            <a:r>
              <a:rPr lang="en-US" dirty="0" smtClean="0"/>
              <a:t> | https://</a:t>
            </a:r>
            <a:r>
              <a:rPr lang="en-US" dirty="0" err="1" smtClean="0"/>
              <a:t>arxiv.org</a:t>
            </a:r>
            <a:r>
              <a:rPr lang="en-US" dirty="0" smtClean="0"/>
              <a:t>/abs/1902.08081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585B7-9226-1840-98C1-6204CAAD0C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Modelling Probability with a Neural Network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anthonysicilia@pitt.edu | https://arxiv.org/abs/1902.08081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585B7-9226-1840-98C1-6204CAAD0C79}" type="slidenum">
              <a:rPr lang="en-US" smtClean="0"/>
              <a:t>10</a:t>
            </a:fld>
            <a:endParaRPr lang="en-US"/>
          </a:p>
        </p:txBody>
      </p:sp>
      <p:pic>
        <p:nvPicPr>
          <p:cNvPr id="7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21" y="2170884"/>
            <a:ext cx="5913456" cy="3763655"/>
          </a:xfrm>
        </p:spPr>
      </p:pic>
      <p:sp>
        <p:nvSpPr>
          <p:cNvPr id="8" name="TextBox 7"/>
          <p:cNvSpPr txBox="1"/>
          <p:nvPr/>
        </p:nvSpPr>
        <p:spPr>
          <a:xfrm>
            <a:off x="281864" y="1636334"/>
            <a:ext cx="6005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Design a</a:t>
            </a:r>
            <a:r>
              <a:rPr lang="en-US" sz="2800" b="1" dirty="0" smtClean="0"/>
              <a:t> </a:t>
            </a:r>
            <a:r>
              <a:rPr lang="en-US" sz="2800" b="1" dirty="0" smtClean="0">
                <a:solidFill>
                  <a:schemeClr val="accent5"/>
                </a:solidFill>
              </a:rPr>
              <a:t>Neural Network</a:t>
            </a:r>
            <a:r>
              <a:rPr lang="en-US" sz="2800" b="1" dirty="0" smtClean="0"/>
              <a:t> </a:t>
            </a:r>
            <a:r>
              <a:rPr lang="en-US" sz="2800" dirty="0" smtClean="0"/>
              <a:t>Architecture </a:t>
            </a:r>
          </a:p>
        </p:txBody>
      </p:sp>
      <p:sp>
        <p:nvSpPr>
          <p:cNvPr id="9" name="Frame 8"/>
          <p:cNvSpPr/>
          <p:nvPr/>
        </p:nvSpPr>
        <p:spPr>
          <a:xfrm>
            <a:off x="199505" y="2159554"/>
            <a:ext cx="6176336" cy="3858110"/>
          </a:xfrm>
          <a:prstGeom prst="frame">
            <a:avLst>
              <a:gd name="adj1" fmla="val 1099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057" y="3620499"/>
            <a:ext cx="5353322" cy="213219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46241" y="1749334"/>
            <a:ext cx="47956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Network predicts outcome probabilities based on </a:t>
            </a:r>
            <a:r>
              <a:rPr lang="en-US" sz="2800" b="1" dirty="0" smtClean="0">
                <a:solidFill>
                  <a:schemeClr val="accent5"/>
                </a:solidFill>
              </a:rPr>
              <a:t>weights</a:t>
            </a:r>
            <a:r>
              <a:rPr lang="en-US" sz="2800" dirty="0" smtClean="0"/>
              <a:t> (to be learned)</a:t>
            </a:r>
            <a:endParaRPr lang="en-US" sz="2800" dirty="0"/>
          </a:p>
        </p:txBody>
      </p:sp>
      <p:cxnSp>
        <p:nvCxnSpPr>
          <p:cNvPr id="13" name="Elbow Connector 12"/>
          <p:cNvCxnSpPr/>
          <p:nvPr/>
        </p:nvCxnSpPr>
        <p:spPr>
          <a:xfrm rot="5400000">
            <a:off x="9966462" y="3026867"/>
            <a:ext cx="950792" cy="353962"/>
          </a:xfrm>
          <a:prstGeom prst="bentConnector3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/>
          <p:nvPr/>
        </p:nvCxnSpPr>
        <p:spPr>
          <a:xfrm rot="10800000" flipV="1">
            <a:off x="9077485" y="3203847"/>
            <a:ext cx="1187393" cy="446147"/>
          </a:xfrm>
          <a:prstGeom prst="bentConnector3">
            <a:avLst>
              <a:gd name="adj1" fmla="val 99912"/>
            </a:avLst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 rot="10800000" flipV="1">
            <a:off x="8340695" y="3203847"/>
            <a:ext cx="1187393" cy="446147"/>
          </a:xfrm>
          <a:prstGeom prst="bentConnector3">
            <a:avLst>
              <a:gd name="adj1" fmla="val 99912"/>
            </a:avLst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9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Networks Learn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anthonysicilia@pitt.edu | https://arxiv.org/abs/1902.08081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585B7-9226-1840-98C1-6204CAAD0C79}" type="slidenum">
              <a:rPr lang="en-US" smtClean="0"/>
              <a:t>11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077204" y="2926846"/>
            <a:ext cx="1999592" cy="914400"/>
          </a:xfrm>
          <a:prstGeom prst="rect">
            <a:avLst/>
          </a:prstGeom>
          <a:solidFill>
            <a:srgbClr val="0070C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Neural Network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6674073" y="2233026"/>
            <a:ext cx="1403131" cy="43702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Input Data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9695797" y="2233026"/>
                <a:ext cx="2017985" cy="437058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ea typeface="Cambria Math" charset="0"/>
                    <a:cs typeface="Cambria Math" charset="0"/>
                  </a:rPr>
                  <a:t>Weights </a:t>
                </a:r>
                <a14:m>
                  <m:oMath xmlns:m="http://schemas.openxmlformats.org/officeDocument/2006/math">
                    <m:r>
                      <a:rPr lang="el-GR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𝚯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5797" y="2233026"/>
                <a:ext cx="2017985" cy="437058"/>
              </a:xfrm>
              <a:prstGeom prst="rect">
                <a:avLst/>
              </a:prstGeom>
              <a:blipFill rotWithShape="0">
                <a:blip r:embed="rId2"/>
                <a:stretch>
                  <a:fillRect b="-13514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8054867" y="4217329"/>
            <a:ext cx="2044262" cy="48080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Probabilities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006558" y="1610115"/>
            <a:ext cx="4140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Learning with a </a:t>
            </a:r>
            <a:r>
              <a:rPr lang="en-US" sz="2400" b="1" smtClean="0"/>
              <a:t>Loss Function</a:t>
            </a:r>
            <a:endParaRPr lang="en-US" sz="2400" b="1" dirty="0"/>
          </a:p>
        </p:txBody>
      </p:sp>
      <p:cxnSp>
        <p:nvCxnSpPr>
          <p:cNvPr id="13" name="Elbow Connector 12"/>
          <p:cNvCxnSpPr>
            <a:stCxn id="18" idx="2"/>
          </p:cNvCxnSpPr>
          <p:nvPr/>
        </p:nvCxnSpPr>
        <p:spPr>
          <a:xfrm rot="16200000" flipH="1">
            <a:off x="7369425" y="2676267"/>
            <a:ext cx="713992" cy="701565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 rot="10800000" flipV="1">
            <a:off x="9077001" y="2451554"/>
            <a:ext cx="618797" cy="47529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9076998" y="3841246"/>
            <a:ext cx="2" cy="37608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9076998" y="4698138"/>
            <a:ext cx="0" cy="35940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flipV="1">
            <a:off x="9894835" y="2670084"/>
            <a:ext cx="809955" cy="2876222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8258834" y="5074221"/>
            <a:ext cx="1636327" cy="92272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Loss</a:t>
            </a:r>
          </a:p>
          <a:p>
            <a:pPr algn="ctr"/>
            <a:r>
              <a:rPr lang="en-US" b="1" dirty="0" smtClean="0"/>
              <a:t>Function</a:t>
            </a:r>
            <a:endParaRPr lang="en-US" b="1" dirty="0"/>
          </a:p>
        </p:txBody>
      </p:sp>
      <p:sp>
        <p:nvSpPr>
          <p:cNvPr id="55" name="Content Placeholder 5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Weights</a:t>
            </a:r>
            <a:r>
              <a:rPr lang="en-US" dirty="0" smtClean="0"/>
              <a:t> are learned through a feedback loop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Neural Network makes predictions from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>
                <a:solidFill>
                  <a:srgbClr val="FF0000"/>
                </a:solidFill>
              </a:rPr>
              <a:t>Loss Function </a:t>
            </a:r>
            <a:r>
              <a:rPr lang="en-US" dirty="0" smtClean="0"/>
              <a:t>determines </a:t>
            </a:r>
            <a:r>
              <a:rPr lang="en-US" i="1" dirty="0" smtClean="0"/>
              <a:t>quality</a:t>
            </a:r>
            <a:r>
              <a:rPr lang="en-US" dirty="0" smtClean="0"/>
              <a:t> of predictions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Weights are updated to improve predictions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Repeat (millions of times)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 rot="5400000">
            <a:off x="10540241" y="4017274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136260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Modifications to the Learning 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</a:t>
            </a:r>
            <a:r>
              <a:rPr lang="en-US" dirty="0" err="1" smtClean="0"/>
              <a:t>ownsampling</a:t>
            </a:r>
            <a:r>
              <a:rPr lang="en-US" dirty="0" smtClean="0"/>
              <a:t> scheme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anthonysicilia@pitt.edu | https://arxiv.org/abs/1902.08081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585B7-9226-1840-98C1-6204CAAD0C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6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(Reminder) What is the Network Predicting?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sz="2800" dirty="0" smtClean="0"/>
              <a:t>Outcomes: </a:t>
            </a:r>
            <a:r>
              <a:rPr lang="en-US" sz="2800" b="1" dirty="0" smtClean="0"/>
              <a:t>Will</a:t>
            </a:r>
            <a:r>
              <a:rPr lang="en-US" sz="2800" dirty="0" smtClean="0"/>
              <a:t> </a:t>
            </a:r>
            <a:r>
              <a:rPr lang="en-US" sz="2800" dirty="0"/>
              <a:t>the play end at this moment? If so, </a:t>
            </a:r>
            <a:r>
              <a:rPr lang="en-US" sz="2800" b="1" dirty="0" smtClean="0"/>
              <a:t>how</a:t>
            </a:r>
            <a:r>
              <a:rPr lang="en-US" sz="2800" dirty="0" smtClean="0"/>
              <a:t>?</a:t>
            </a:r>
            <a:endParaRPr lang="en-US" sz="2800" dirty="0"/>
          </a:p>
          <a:p>
            <a:r>
              <a:rPr lang="en-US" dirty="0" smtClean="0"/>
              <a:t>Asking “</a:t>
            </a:r>
            <a:r>
              <a:rPr lang="en-US" b="1" dirty="0" smtClean="0"/>
              <a:t>will</a:t>
            </a:r>
            <a:r>
              <a:rPr lang="en-US" dirty="0" smtClean="0"/>
              <a:t> the play end” :</a:t>
            </a:r>
          </a:p>
          <a:p>
            <a:pPr lvl="1"/>
            <a:r>
              <a:rPr lang="en-US" sz="2800" dirty="0" smtClean="0"/>
              <a:t>Allows a</a:t>
            </a:r>
            <a:r>
              <a:rPr lang="en-US" sz="2800" i="1" dirty="0" smtClean="0"/>
              <a:t> </a:t>
            </a:r>
            <a:r>
              <a:rPr lang="en-US" sz="2800" b="1" dirty="0"/>
              <a:t>s</a:t>
            </a:r>
            <a:r>
              <a:rPr lang="en-US" sz="2800" b="1" dirty="0" smtClean="0"/>
              <a:t>liding window </a:t>
            </a:r>
            <a:r>
              <a:rPr lang="en-US" sz="2800" dirty="0" smtClean="0"/>
              <a:t>over the possession data</a:t>
            </a:r>
          </a:p>
          <a:p>
            <a:pPr lvl="1"/>
            <a:r>
              <a:rPr lang="en-US" sz="2800" dirty="0" smtClean="0"/>
              <a:t>Failed attempts are not falsely associated with the final outcome</a:t>
            </a:r>
          </a:p>
          <a:p>
            <a:r>
              <a:rPr lang="en-US" b="1" dirty="0" smtClean="0"/>
              <a:t>E.g.</a:t>
            </a:r>
            <a:r>
              <a:rPr lang="en-US" dirty="0" smtClean="0"/>
              <a:t> a </a:t>
            </a:r>
            <a:r>
              <a:rPr lang="en-US" i="1" dirty="0" smtClean="0"/>
              <a:t>failed</a:t>
            </a:r>
            <a:r>
              <a:rPr lang="en-US" dirty="0" smtClean="0"/>
              <a:t> screen is </a:t>
            </a:r>
            <a:r>
              <a:rPr lang="en-US" b="1" dirty="0" smtClean="0"/>
              <a:t>not</a:t>
            </a:r>
            <a:r>
              <a:rPr lang="en-US" dirty="0" smtClean="0"/>
              <a:t> associated with later Field Goal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anthonysicilia@pitt.edu | https://arxiv.org/abs/1902.08081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585B7-9226-1840-98C1-6204CAAD0C79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107" y="2782725"/>
            <a:ext cx="3970693" cy="35736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79047" y="1900151"/>
            <a:ext cx="4330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Example</a:t>
            </a:r>
            <a:r>
              <a:rPr lang="en-US" sz="2400" dirty="0" smtClean="0"/>
              <a:t>: This screen could have failed causing an offensive reset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098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Modified Learning to Handle Imbalance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Problem:</a:t>
            </a:r>
            <a:r>
              <a:rPr lang="en-US" dirty="0" smtClean="0"/>
              <a:t> Most moments don’t end a possession (only the last)</a:t>
            </a:r>
          </a:p>
          <a:p>
            <a:r>
              <a:rPr lang="en-US" dirty="0" smtClean="0"/>
              <a:t>Worst Case: </a:t>
            </a:r>
            <a:r>
              <a:rPr lang="en-US" b="1" dirty="0" smtClean="0"/>
              <a:t>600-to-1 imbalance</a:t>
            </a:r>
          </a:p>
          <a:p>
            <a:r>
              <a:rPr lang="en-US" dirty="0" smtClean="0"/>
              <a:t>Learning on i</a:t>
            </a:r>
            <a:r>
              <a:rPr lang="en-US" sz="2800" dirty="0" smtClean="0"/>
              <a:t>mbalanced data can pose challenges</a:t>
            </a:r>
          </a:p>
          <a:p>
            <a:r>
              <a:rPr lang="en-US" b="1" dirty="0" err="1" smtClean="0"/>
              <a:t>Downsample</a:t>
            </a:r>
            <a:r>
              <a:rPr lang="en-US" dirty="0" smtClean="0"/>
              <a:t> majority and modify traditional loss</a:t>
            </a:r>
          </a:p>
          <a:p>
            <a:pPr lvl="1"/>
            <a:r>
              <a:rPr lang="en-US" sz="2800" dirty="0" smtClean="0"/>
              <a:t>Possessions maintain equal representation across data</a:t>
            </a:r>
            <a:endParaRPr lang="en-US" sz="2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anthonysicilia@pitt.edu | https://arxiv.org/abs/1902.08081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585B7-9226-1840-98C1-6204CAAD0C79}" type="slidenum">
              <a:rPr lang="en-US" smtClean="0"/>
              <a:t>14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015" y="2187540"/>
            <a:ext cx="4678125" cy="88646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65818" y="1792375"/>
            <a:ext cx="4052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/>
              <a:t>Loss on Terminating Moment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859471" y="3075023"/>
                <a:ext cx="45953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smtClean="0"/>
                  <a:t>Loss on Random Sample (Size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𝐾</m:t>
                    </m:r>
                  </m:oMath>
                </a14:m>
                <a:r>
                  <a:rPr lang="en-US" sz="2400" b="1" dirty="0" smtClean="0"/>
                  <a:t>) 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471" y="3075023"/>
                <a:ext cx="4595361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1989" t="-9211" r="-106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634" y="3469165"/>
            <a:ext cx="5159649" cy="10245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916827" y="4494747"/>
                <a:ext cx="45784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smtClean="0"/>
                  <a:t>Expected Loss Over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2400" b="1" dirty="0" smtClean="0"/>
                  <a:t> Possesions</a:t>
                </a:r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827" y="4494747"/>
                <a:ext cx="4578433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2130" t="-9211" r="-1198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747" y="4918977"/>
            <a:ext cx="3282471" cy="98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8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Calibration and Application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anthonysicilia@pitt.edu | https://arxiv.org/abs/1902.08081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585B7-9226-1840-98C1-6204CAAD0C7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67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Experimentation </a:t>
            </a:r>
            <a:br>
              <a:rPr lang="en-US" dirty="0" smtClean="0"/>
            </a:br>
            <a:r>
              <a:rPr lang="en-US" sz="3600" dirty="0" smtClean="0"/>
              <a:t>(part 1: probability calibration)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b="1" dirty="0" smtClean="0"/>
                  <a:t>Calibration: </a:t>
                </a:r>
                <a:r>
                  <a:rPr lang="en-US" dirty="0" smtClean="0"/>
                  <a:t>want to confirm accuracy of </a:t>
                </a:r>
                <a:r>
                  <a:rPr lang="en-US" dirty="0" err="1" smtClean="0"/>
                  <a:t>DeepHoops</a:t>
                </a:r>
                <a:r>
                  <a:rPr lang="en-US" dirty="0" smtClean="0"/>
                  <a:t>’ probability estimates</a:t>
                </a:r>
              </a:p>
              <a:p>
                <a:r>
                  <a:rPr lang="en-US" dirty="0" smtClean="0"/>
                  <a:t>This directly influences accuracy of expected point predictions</a:t>
                </a:r>
              </a:p>
              <a:p>
                <a:r>
                  <a:rPr lang="en-US" b="1" dirty="0" smtClean="0"/>
                  <a:t>Calibration Curves</a:t>
                </a:r>
                <a:r>
                  <a:rPr lang="en-US" dirty="0" smtClean="0"/>
                  <a:t> (right)</a:t>
                </a:r>
                <a:endParaRPr lang="en-US" b="1" dirty="0" smtClean="0"/>
              </a:p>
              <a:p>
                <a:r>
                  <a:rPr lang="en-US" b="1" dirty="0" smtClean="0"/>
                  <a:t>Perfect calibration</a:t>
                </a:r>
                <a:r>
                  <a:rPr lang="en-US" dirty="0" smtClean="0"/>
                  <a:t> occurs along the line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Brier Score and Brier Skill Score also indicate calibration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2118" t="-2801" r="-2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738" y="498618"/>
            <a:ext cx="4200062" cy="5678345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anthonysicilia@pitt.edu | https://arxiv.org/abs/1902.08081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585B7-9226-1840-98C1-6204CAAD0C7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7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Experimentation </a:t>
            </a:r>
            <a:r>
              <a:rPr lang="en-US" sz="3600" dirty="0" smtClean="0"/>
              <a:t>(part 2: micro-action evaluation)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Check a </a:t>
            </a:r>
            <a:r>
              <a:rPr lang="en-US" b="1" dirty="0" smtClean="0"/>
              <a:t>known</a:t>
            </a:r>
            <a:r>
              <a:rPr lang="en-US" dirty="0" smtClean="0"/>
              <a:t> valuable action</a:t>
            </a:r>
          </a:p>
          <a:p>
            <a:r>
              <a:rPr lang="en-US" dirty="0" smtClean="0"/>
              <a:t>Random sample of  1000 passes and (</a:t>
            </a:r>
            <a:r>
              <a:rPr lang="en-US" b="1" dirty="0" smtClean="0"/>
              <a:t>half are assists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DeepHoops</a:t>
            </a:r>
            <a:r>
              <a:rPr lang="en-US" dirty="0" smtClean="0"/>
              <a:t> </a:t>
            </a:r>
            <a:r>
              <a:rPr lang="en-US" dirty="0" smtClean="0"/>
              <a:t>has </a:t>
            </a:r>
            <a:r>
              <a:rPr lang="en-US" b="1" dirty="0" smtClean="0"/>
              <a:t>no prior information </a:t>
            </a:r>
            <a:r>
              <a:rPr lang="en-US" dirty="0" smtClean="0"/>
              <a:t>on which are passes and assists</a:t>
            </a:r>
          </a:p>
          <a:p>
            <a:r>
              <a:rPr lang="en-US" dirty="0"/>
              <a:t>M</a:t>
            </a:r>
            <a:r>
              <a:rPr lang="en-US" dirty="0" smtClean="0"/>
              <a:t>odel </a:t>
            </a:r>
            <a:r>
              <a:rPr lang="en-US" b="1" dirty="0" smtClean="0"/>
              <a:t>still identifies </a:t>
            </a:r>
            <a:r>
              <a:rPr lang="en-US" dirty="0" smtClean="0"/>
              <a:t>the assists as adding more value</a:t>
            </a:r>
          </a:p>
          <a:p>
            <a:r>
              <a:rPr lang="en-US" dirty="0" smtClean="0"/>
              <a:t>KS-test rejects the null that the distributions are equal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19" y="1825625"/>
            <a:ext cx="5082362" cy="4351338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anthonysicilia@pitt.edu | https://arxiv.org/abs/1902.08081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585B7-9226-1840-98C1-6204CAAD0C7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94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Experimentation </a:t>
            </a:r>
            <a:br>
              <a:rPr lang="en-US" dirty="0" smtClean="0"/>
            </a:br>
            <a:r>
              <a:rPr lang="en-US" sz="3600" dirty="0" smtClean="0"/>
              <a:t>(part 3: real-time example 1)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 smtClean="0"/>
                  <a:t>Start:</a:t>
                </a:r>
                <a:r>
                  <a:rPr lang="en-US" dirty="0" smtClean="0"/>
                  <a:t> avg. expected points (</a:t>
                </a:r>
                <a:r>
                  <a:rPr lang="en-US" b="1" dirty="0" smtClean="0"/>
                  <a:t>EP</a:t>
                </a:r>
                <a:r>
                  <a:rPr lang="en-US" dirty="0" smtClean="0"/>
                  <a:t>)</a:t>
                </a:r>
              </a:p>
              <a:p>
                <a:r>
                  <a:rPr lang="en-US" dirty="0" err="1" smtClean="0"/>
                  <a:t>Klay</a:t>
                </a:r>
                <a:r>
                  <a:rPr lang="en-US" dirty="0" smtClean="0"/>
                  <a:t> </a:t>
                </a:r>
                <a:r>
                  <a:rPr lang="en-US" dirty="0"/>
                  <a:t>Thompson </a:t>
                </a:r>
                <a:r>
                  <a:rPr lang="en-US" b="1" dirty="0"/>
                  <a:t>receives a screen</a:t>
                </a:r>
                <a:r>
                  <a:rPr lang="en-US" dirty="0"/>
                  <a:t> and Patrick McCaw receives the </a:t>
                </a:r>
                <a:r>
                  <a:rPr lang="en-US" dirty="0" smtClean="0"/>
                  <a:t>ball </a:t>
                </a:r>
                <a:endParaRPr lang="en-US" dirty="0"/>
              </a:p>
              <a:p>
                <a:r>
                  <a:rPr lang="en-US" dirty="0" smtClean="0"/>
                  <a:t>FG attempt is more likely (</a:t>
                </a:r>
                <a:r>
                  <a:rPr lang="en-US" b="1" dirty="0" smtClean="0"/>
                  <a:t>EP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↑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 </a:t>
                </a:r>
                <a:r>
                  <a:rPr lang="en-US" dirty="0" err="1" smtClean="0"/>
                  <a:t>Klay</a:t>
                </a:r>
                <a:r>
                  <a:rPr lang="en-US" dirty="0" smtClean="0"/>
                  <a:t> Thompson </a:t>
                </a:r>
                <a:r>
                  <a:rPr lang="en-US" b="1" dirty="0" smtClean="0"/>
                  <a:t>receives ball</a:t>
                </a:r>
                <a:r>
                  <a:rPr lang="en-US" dirty="0" smtClean="0"/>
                  <a:t> at the left elbow</a:t>
                </a:r>
              </a:p>
              <a:p>
                <a:r>
                  <a:rPr lang="en-US" dirty="0" smtClean="0"/>
                  <a:t>Likelihood of FG attempt greatly increases (</a:t>
                </a:r>
                <a:r>
                  <a:rPr lang="en-US" b="1" dirty="0" smtClean="0"/>
                  <a:t>EP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↑↑)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4"/>
                <a:stretch>
                  <a:fillRect l="-2118" t="-2101" r="-1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Figure6-McCawAssistToThompson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05445" y="365126"/>
            <a:ext cx="5695219" cy="5811838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anthonysicilia@pitt.edu | https://arxiv.org/abs/1902.08081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585B7-9226-1840-98C1-6204CAAD0C79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057466" y="185739"/>
            <a:ext cx="2296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/>
              <a:t>Real-time Video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0199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Figure7-DurantAssistToClark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89909" y="365760"/>
            <a:ext cx="5879235" cy="581558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Experimentation </a:t>
            </a:r>
            <a:br>
              <a:rPr lang="en-US" dirty="0" smtClean="0"/>
            </a:br>
            <a:r>
              <a:rPr lang="en-US" sz="3600" dirty="0" smtClean="0"/>
              <a:t>(part 3: real-time example 2)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Start:</a:t>
            </a:r>
            <a:r>
              <a:rPr lang="en-US" dirty="0"/>
              <a:t> avg. expected points (EP) </a:t>
            </a:r>
            <a:endParaRPr lang="en-US" dirty="0" smtClean="0"/>
          </a:p>
          <a:p>
            <a:r>
              <a:rPr lang="en-US" dirty="0" smtClean="0"/>
              <a:t>Kevin Durant drives into the paint </a:t>
            </a:r>
            <a:r>
              <a:rPr lang="en-US" b="1" dirty="0" smtClean="0"/>
              <a:t>surrounded by defenders</a:t>
            </a:r>
          </a:p>
          <a:p>
            <a:r>
              <a:rPr lang="en-US" dirty="0" smtClean="0"/>
              <a:t>FG attempt, Shooting Foul become more likely</a:t>
            </a:r>
          </a:p>
          <a:p>
            <a:r>
              <a:rPr lang="en-US" dirty="0" smtClean="0"/>
              <a:t>Durant </a:t>
            </a:r>
            <a:r>
              <a:rPr lang="en-US" b="1" dirty="0" smtClean="0"/>
              <a:t>passes </a:t>
            </a:r>
            <a:r>
              <a:rPr lang="en-US" dirty="0" smtClean="0"/>
              <a:t>to Ian Clark open in the corner for a three</a:t>
            </a:r>
          </a:p>
          <a:p>
            <a:r>
              <a:rPr lang="en-US" b="1" dirty="0" smtClean="0"/>
              <a:t>Shooting Foul no longer likely</a:t>
            </a:r>
            <a:r>
              <a:rPr lang="en-US" dirty="0" smtClean="0"/>
              <a:t>, but FG attempt still is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anthonysicilia@pitt.edu | https://arxiv.org/abs/1902.08081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585B7-9226-1840-98C1-6204CAAD0C79}" type="slidenum">
              <a:rPr lang="en-US" smtClean="0"/>
              <a:t>19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057466" y="184167"/>
            <a:ext cx="2296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/>
              <a:t>Real-time Video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0564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Micro-Actions: What and Why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5507736" cy="4530725"/>
          </a:xfrm>
        </p:spPr>
        <p:txBody>
          <a:bodyPr/>
          <a:lstStyle/>
          <a:p>
            <a:r>
              <a:rPr lang="en-US" b="1" dirty="0"/>
              <a:t>Micro-Actions </a:t>
            </a:r>
            <a:r>
              <a:rPr lang="en-US" dirty="0"/>
              <a:t>are</a:t>
            </a:r>
            <a:r>
              <a:rPr lang="en-US" b="1" dirty="0"/>
              <a:t> </a:t>
            </a:r>
            <a:r>
              <a:rPr lang="en-US" dirty="0"/>
              <a:t>individual moves </a:t>
            </a:r>
            <a:r>
              <a:rPr lang="en-US" dirty="0" smtClean="0"/>
              <a:t>taken by players</a:t>
            </a:r>
          </a:p>
          <a:p>
            <a:pPr lvl="1"/>
            <a:r>
              <a:rPr lang="en-US" sz="2800" dirty="0" smtClean="0"/>
              <a:t>Pass, Screen, etc.</a:t>
            </a:r>
          </a:p>
          <a:p>
            <a:r>
              <a:rPr lang="en-US" dirty="0"/>
              <a:t>C</a:t>
            </a:r>
            <a:r>
              <a:rPr lang="en-US" dirty="0" smtClean="0"/>
              <a:t>ombine to form overall strategy</a:t>
            </a:r>
          </a:p>
          <a:p>
            <a:r>
              <a:rPr lang="en-US" dirty="0" smtClean="0"/>
              <a:t>What is a particular action’s value?</a:t>
            </a:r>
          </a:p>
          <a:p>
            <a:r>
              <a:rPr lang="en-US" b="1" dirty="0" smtClean="0"/>
              <a:t>Goal:</a:t>
            </a:r>
            <a:r>
              <a:rPr lang="en-US" dirty="0" smtClean="0"/>
              <a:t> Quantify value of actions in terms of </a:t>
            </a:r>
            <a:r>
              <a:rPr lang="en-US" i="1" dirty="0" smtClean="0"/>
              <a:t>points added</a:t>
            </a:r>
          </a:p>
          <a:p>
            <a:pPr lvl="1"/>
            <a:r>
              <a:rPr lang="en-US" sz="2800" b="1" dirty="0" smtClean="0"/>
              <a:t>Why? </a:t>
            </a:r>
            <a:r>
              <a:rPr lang="en-US" sz="2800" dirty="0" smtClean="0"/>
              <a:t>Provides players and coaches an </a:t>
            </a:r>
            <a:r>
              <a:rPr lang="en-US" sz="2800" b="1" dirty="0" smtClean="0"/>
              <a:t>interpretable</a:t>
            </a:r>
            <a:r>
              <a:rPr lang="en-US" sz="2800" dirty="0" smtClean="0"/>
              <a:t> tool to </a:t>
            </a:r>
            <a:r>
              <a:rPr lang="en-US" sz="2800" dirty="0" smtClean="0"/>
              <a:t>improve performance</a:t>
            </a:r>
            <a:endParaRPr lang="en-US" sz="2800" b="1" dirty="0" smtClean="0"/>
          </a:p>
          <a:p>
            <a:endParaRPr lang="en-US" sz="3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anthonysicilia@pitt.edu | https://arxiv.org/abs/1902.08081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585B7-9226-1840-98C1-6204CAAD0C79}" type="slidenum">
              <a:rPr lang="en-US" smtClean="0"/>
              <a:t>2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679047" y="1900151"/>
            <a:ext cx="4330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Example</a:t>
            </a:r>
            <a:r>
              <a:rPr lang="en-US" sz="2400" dirty="0" smtClean="0"/>
              <a:t>: How much value does O5’s screen add for the offense?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107" y="2782725"/>
            <a:ext cx="3970693" cy="357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0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Concluding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Summary:</a:t>
            </a:r>
            <a:r>
              <a:rPr lang="en-US" dirty="0" smtClean="0"/>
              <a:t> We presented a framework for evaluating player micro-actions in basketball using deep learning and </a:t>
            </a:r>
            <a:r>
              <a:rPr lang="en-US" dirty="0" err="1" smtClean="0"/>
              <a:t>spatio</a:t>
            </a:r>
            <a:r>
              <a:rPr lang="en-US" dirty="0" smtClean="0"/>
              <a:t>-temporal data</a:t>
            </a:r>
          </a:p>
          <a:p>
            <a:r>
              <a:rPr lang="en-US" b="1" dirty="0" smtClean="0"/>
              <a:t>Current Direction</a:t>
            </a:r>
            <a:r>
              <a:rPr lang="en-US" b="1" smtClean="0"/>
              <a:t>: </a:t>
            </a:r>
            <a:r>
              <a:rPr lang="en-US" smtClean="0"/>
              <a:t>more </a:t>
            </a:r>
            <a:r>
              <a:rPr lang="en-US" dirty="0" smtClean="0"/>
              <a:t>comprehensive </a:t>
            </a:r>
            <a:r>
              <a:rPr lang="en-US" smtClean="0"/>
              <a:t>prediction </a:t>
            </a:r>
            <a:r>
              <a:rPr lang="en-US" smtClean="0"/>
              <a:t>through</a:t>
            </a:r>
            <a:r>
              <a:rPr lang="en-US" smtClean="0"/>
              <a:t> </a:t>
            </a:r>
            <a:r>
              <a:rPr lang="en-US" dirty="0" smtClean="0"/>
              <a:t>improvement on: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 smtClean="0"/>
              <a:t>player representation (independently learned embedding via NMF)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 smtClean="0"/>
              <a:t>value function (logistic models to predict player FG% from location)</a:t>
            </a:r>
          </a:p>
          <a:p>
            <a:r>
              <a:rPr lang="en-US" b="1" dirty="0" smtClean="0"/>
              <a:t>Working manuscript </a:t>
            </a:r>
            <a:r>
              <a:rPr lang="en-US" dirty="0" smtClean="0"/>
              <a:t>at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arxiv.org/abs/1902.08081</a:t>
            </a:r>
            <a:endParaRPr lang="en-US" dirty="0" smtClean="0"/>
          </a:p>
          <a:p>
            <a:r>
              <a:rPr lang="en-US" b="1" dirty="0" smtClean="0"/>
              <a:t>Contact</a:t>
            </a:r>
            <a:r>
              <a:rPr lang="en-US" dirty="0" smtClean="0"/>
              <a:t> at </a:t>
            </a:r>
            <a:r>
              <a:rPr lang="en-US" dirty="0" smtClean="0">
                <a:hlinkClick r:id="rId3"/>
              </a:rPr>
              <a:t>anthonysicilia@pitt.edu</a:t>
            </a:r>
            <a:endParaRPr lang="en-US" dirty="0"/>
          </a:p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anthonysicilia@pitt.edu</a:t>
            </a:r>
            <a:r>
              <a:rPr lang="en-US" dirty="0" smtClean="0"/>
              <a:t> | https://</a:t>
            </a:r>
            <a:r>
              <a:rPr lang="en-US" dirty="0" err="1" smtClean="0"/>
              <a:t>arxiv.org</a:t>
            </a:r>
            <a:r>
              <a:rPr lang="en-US" dirty="0" smtClean="0"/>
              <a:t>/abs/1902.08081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585B7-9226-1840-98C1-6204CAAD0C7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4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Figure7-DurantAssistToClark">
            <a:hlinkClick r:id="" action="ppaction://media"/>
          </p:cNvPr>
          <p:cNvPicPr>
            <a:picLocks noGrp="1" noChangeAspect="1"/>
          </p:cNvPicPr>
          <p:nvPr>
            <p:ph sz="half"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07883" y="1195654"/>
            <a:ext cx="5222033" cy="5165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Micro-Actions: Proposed Approach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anthonysicilia@pitt.edu | https://arxiv.org/abs/1902.08081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585B7-9226-1840-98C1-6204CAAD0C79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38199" y="1952027"/>
            <a:ext cx="4573555" cy="1815882"/>
          </a:xfrm>
          <a:prstGeom prst="rect">
            <a:avLst/>
          </a:prstGeom>
          <a:noFill/>
          <a:ln w="508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To identify value </a:t>
            </a:r>
            <a:r>
              <a:rPr lang="en-US" sz="2800" dirty="0" smtClean="0"/>
              <a:t>we predict the </a:t>
            </a:r>
            <a:r>
              <a:rPr lang="en-US" sz="2800" b="1" dirty="0" smtClean="0">
                <a:solidFill>
                  <a:schemeClr val="accent5"/>
                </a:solidFill>
              </a:rPr>
              <a:t>expected</a:t>
            </a:r>
            <a:r>
              <a:rPr lang="en-US" sz="2800" dirty="0" smtClean="0">
                <a:solidFill>
                  <a:schemeClr val="accent5"/>
                </a:solidFill>
              </a:rPr>
              <a:t> </a:t>
            </a:r>
            <a:r>
              <a:rPr lang="en-US" sz="2800" b="1" dirty="0" smtClean="0">
                <a:solidFill>
                  <a:schemeClr val="accent5"/>
                </a:solidFill>
              </a:rPr>
              <a:t>points</a:t>
            </a:r>
            <a:r>
              <a:rPr lang="en-US" sz="2800" dirty="0" smtClean="0">
                <a:solidFill>
                  <a:schemeClr val="accent5"/>
                </a:solidFill>
              </a:rPr>
              <a:t> </a:t>
            </a:r>
            <a:r>
              <a:rPr lang="en-US" sz="2800" dirty="0" smtClean="0"/>
              <a:t>to be scored by the offense during a possession at</a:t>
            </a:r>
            <a:r>
              <a:rPr lang="en-US" sz="2800" i="1" dirty="0" smtClean="0"/>
              <a:t> each moment</a:t>
            </a:r>
            <a:endParaRPr lang="en-US" sz="2800" i="1" dirty="0"/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5411754" y="2859968"/>
            <a:ext cx="796129" cy="1376130"/>
          </a:xfrm>
          <a:prstGeom prst="straightConnector1">
            <a:avLst/>
          </a:prstGeom>
          <a:ln w="508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8200" y="4497437"/>
            <a:ext cx="4405604" cy="1384995"/>
          </a:xfrm>
          <a:prstGeom prst="rect">
            <a:avLst/>
          </a:prstGeom>
          <a:noFill/>
          <a:ln w="4762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Based on </a:t>
            </a:r>
            <a:r>
              <a:rPr lang="en-US" sz="2800" b="1" dirty="0" smtClean="0"/>
              <a:t>probability</a:t>
            </a:r>
            <a:r>
              <a:rPr lang="en-US" sz="2800" dirty="0" smtClean="0"/>
              <a:t> of different </a:t>
            </a:r>
            <a:r>
              <a:rPr lang="en-US" sz="2800" i="1" dirty="0" smtClean="0"/>
              <a:t>possession outcomes</a:t>
            </a:r>
            <a:r>
              <a:rPr lang="en-US" sz="2800" dirty="0" smtClean="0"/>
              <a:t> at each moment</a:t>
            </a:r>
            <a:endParaRPr lang="en-US" sz="2800" dirty="0"/>
          </a:p>
        </p:txBody>
      </p:sp>
      <p:cxnSp>
        <p:nvCxnSpPr>
          <p:cNvPr id="12" name="Elbow Connector 11"/>
          <p:cNvCxnSpPr>
            <a:stCxn id="10" idx="2"/>
          </p:cNvCxnSpPr>
          <p:nvPr/>
        </p:nvCxnSpPr>
        <p:spPr>
          <a:xfrm rot="16200000" flipH="1">
            <a:off x="5695131" y="3228303"/>
            <a:ext cx="261338" cy="5569596"/>
          </a:xfrm>
          <a:prstGeom prst="bentConnector2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35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</a:t>
            </a:r>
            <a:r>
              <a:rPr lang="en-US" dirty="0" smtClean="0"/>
              <a:t>Micro-Actions: </a:t>
            </a:r>
            <a:r>
              <a:rPr lang="en-US" dirty="0" smtClean="0"/>
              <a:t>Proposed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00150"/>
            <a:ext cx="5181600" cy="3850043"/>
          </a:xfrm>
        </p:spPr>
        <p:txBody>
          <a:bodyPr>
            <a:noAutofit/>
          </a:bodyPr>
          <a:lstStyle/>
          <a:p>
            <a:r>
              <a:rPr lang="en-US" dirty="0" smtClean="0"/>
              <a:t>Using the </a:t>
            </a:r>
            <a:r>
              <a:rPr lang="en-US" b="1" dirty="0" smtClean="0"/>
              <a:t>expected points</a:t>
            </a:r>
            <a:r>
              <a:rPr lang="en-US" dirty="0" smtClean="0"/>
              <a:t>:</a:t>
            </a:r>
          </a:p>
          <a:p>
            <a:pPr lvl="1"/>
            <a:r>
              <a:rPr lang="en-US" sz="2800" dirty="0" smtClean="0"/>
              <a:t>Examine </a:t>
            </a:r>
            <a:r>
              <a:rPr lang="en-US" sz="2800" b="1" dirty="0" smtClean="0"/>
              <a:t>before</a:t>
            </a:r>
            <a:r>
              <a:rPr lang="en-US" sz="2800" dirty="0" smtClean="0"/>
              <a:t> and </a:t>
            </a:r>
            <a:r>
              <a:rPr lang="en-US" sz="2800" b="1" dirty="0" smtClean="0"/>
              <a:t>after </a:t>
            </a:r>
            <a:r>
              <a:rPr lang="en-US" sz="2800" dirty="0" smtClean="0"/>
              <a:t>a micro-action occurs</a:t>
            </a:r>
          </a:p>
          <a:p>
            <a:pPr lvl="1"/>
            <a:r>
              <a:rPr lang="en-US" sz="2800" b="1" dirty="0" smtClean="0"/>
              <a:t>Change</a:t>
            </a:r>
            <a:r>
              <a:rPr lang="en-US" sz="2800" dirty="0" smtClean="0"/>
              <a:t> in expected points provides the </a:t>
            </a:r>
            <a:r>
              <a:rPr lang="en-US" sz="2800" b="1" dirty="0" smtClean="0"/>
              <a:t>points added</a:t>
            </a:r>
            <a:r>
              <a:rPr lang="en-US" sz="2800" dirty="0" smtClean="0"/>
              <a:t> by a micro-action</a:t>
            </a:r>
          </a:p>
          <a:p>
            <a:r>
              <a:rPr lang="en-US" b="1" dirty="0" smtClean="0"/>
              <a:t>E.g. </a:t>
            </a:r>
            <a:r>
              <a:rPr lang="en-US" dirty="0" smtClean="0"/>
              <a:t>(right)</a:t>
            </a:r>
            <a:r>
              <a:rPr lang="en-US" b="1" dirty="0" smtClean="0"/>
              <a:t> </a:t>
            </a:r>
            <a:r>
              <a:rPr lang="en-US" dirty="0" smtClean="0"/>
              <a:t>a screen allows an open field goal</a:t>
            </a:r>
            <a:r>
              <a:rPr lang="en-US" dirty="0"/>
              <a:t> </a:t>
            </a:r>
            <a:r>
              <a:rPr lang="en-US" dirty="0" smtClean="0"/>
              <a:t>and increases the expected points</a:t>
            </a:r>
            <a:r>
              <a:rPr lang="en-US" sz="2800" dirty="0" smtClean="0"/>
              <a:t>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anthonysicilia@pitt.edu | https://arxiv.org/abs/1902.08081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585B7-9226-1840-98C1-6204CAAD0C79}" type="slidenum">
              <a:rPr lang="en-US" smtClean="0"/>
              <a:t>4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850" y="2651394"/>
            <a:ext cx="4940300" cy="3098800"/>
          </a:xfrm>
        </p:spPr>
      </p:pic>
      <p:sp>
        <p:nvSpPr>
          <p:cNvPr id="11" name="TextBox 10"/>
          <p:cNvSpPr txBox="1"/>
          <p:nvPr/>
        </p:nvSpPr>
        <p:spPr>
          <a:xfrm>
            <a:off x="6679047" y="1900151"/>
            <a:ext cx="4330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Example</a:t>
            </a:r>
            <a:r>
              <a:rPr lang="en-US" sz="2400" dirty="0" smtClean="0"/>
              <a:t>: Identifying expected points added by a screen</a:t>
            </a:r>
            <a:endParaRPr lang="en-US" sz="2400" dirty="0"/>
          </a:p>
        </p:txBody>
      </p:sp>
      <p:sp>
        <p:nvSpPr>
          <p:cNvPr id="7" name="Frame 6"/>
          <p:cNvSpPr/>
          <p:nvPr/>
        </p:nvSpPr>
        <p:spPr>
          <a:xfrm>
            <a:off x="6607277" y="4807973"/>
            <a:ext cx="4446829" cy="822960"/>
          </a:xfrm>
          <a:prstGeom prst="frame">
            <a:avLst>
              <a:gd name="adj1" fmla="val 3393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67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Predicting Expected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Formally, a conditional expectation</a:t>
            </a:r>
          </a:p>
          <a:p>
            <a:r>
              <a:rPr lang="en-US" dirty="0" smtClean="0"/>
              <a:t>Really, boils down to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anthonysicilia@pitt.edu | https://arxiv.org/abs/1902.08081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585B7-9226-1840-98C1-6204CAAD0C79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69" y="3591375"/>
            <a:ext cx="7606861" cy="8628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05225" y="4703856"/>
            <a:ext cx="2753175" cy="83099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(1)</a:t>
            </a:r>
            <a:r>
              <a:rPr lang="en-US" sz="2400" dirty="0" smtClean="0"/>
              <a:t> </a:t>
            </a:r>
            <a:r>
              <a:rPr lang="en-US" sz="2400" smtClean="0"/>
              <a:t>Using data </a:t>
            </a:r>
            <a:r>
              <a:rPr lang="en-US" sz="2400" dirty="0"/>
              <a:t>f</a:t>
            </a:r>
            <a:r>
              <a:rPr lang="en-US" sz="2400" dirty="0" smtClean="0"/>
              <a:t>rom NBA games</a:t>
            </a:r>
            <a:endParaRPr lang="en-US" sz="2400" dirty="0"/>
          </a:p>
        </p:txBody>
      </p:sp>
      <p:sp>
        <p:nvSpPr>
          <p:cNvPr id="8" name="Right Brace 7"/>
          <p:cNvSpPr/>
          <p:nvPr/>
        </p:nvSpPr>
        <p:spPr>
          <a:xfrm rot="5400000">
            <a:off x="8400877" y="3331375"/>
            <a:ext cx="199264" cy="2390568"/>
          </a:xfrm>
          <a:prstGeom prst="rightBrac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92570" y="5066488"/>
            <a:ext cx="3717255" cy="83099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(2)</a:t>
            </a:r>
            <a:r>
              <a:rPr lang="en-US" sz="2400" dirty="0" smtClean="0"/>
              <a:t> Learn the probability of outcomes at each moment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056013" y="4456451"/>
            <a:ext cx="591205" cy="592695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557536" y="1855536"/>
            <a:ext cx="4152683" cy="46166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(3)</a:t>
            </a:r>
            <a:r>
              <a:rPr lang="en-US" sz="2400" dirty="0" smtClean="0"/>
              <a:t> Assume average point-value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882938" y="3251857"/>
            <a:ext cx="679912" cy="50919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1" idx="1"/>
          </p:cNvCxnSpPr>
          <p:nvPr/>
        </p:nvCxnSpPr>
        <p:spPr>
          <a:xfrm flipH="1">
            <a:off x="4546358" y="2086369"/>
            <a:ext cx="3011178" cy="1674686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562849" y="2587675"/>
            <a:ext cx="3430271" cy="83099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(4)</a:t>
            </a:r>
            <a:r>
              <a:rPr lang="en-US" sz="2400" dirty="0" smtClean="0"/>
              <a:t> Modify based </a:t>
            </a:r>
            <a:r>
              <a:rPr lang="en-US" sz="2400" smtClean="0"/>
              <a:t>on probabilities of outcomes</a:t>
            </a:r>
            <a:endParaRPr lang="en-US" sz="24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80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Predicting Expected Points </a:t>
            </a:r>
            <a:r>
              <a:rPr lang="en-US" sz="3600" dirty="0" smtClean="0"/>
              <a:t>(simple example)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E.g. if we take a limited # of </a:t>
            </a:r>
            <a:r>
              <a:rPr lang="en-US" i="1" dirty="0" smtClean="0"/>
              <a:t>possession outcomes</a:t>
            </a:r>
            <a:r>
              <a:rPr lang="en-US" dirty="0" smtClean="0"/>
              <a:t>: </a:t>
            </a:r>
          </a:p>
          <a:p>
            <a:pPr lvl="1"/>
            <a:r>
              <a:rPr lang="en-US" sz="2800" b="1" dirty="0" smtClean="0"/>
              <a:t>Will</a:t>
            </a:r>
            <a:r>
              <a:rPr lang="en-US" sz="2800" dirty="0" smtClean="0"/>
              <a:t> the play end at this moment? (NULL, play </a:t>
            </a:r>
            <a:r>
              <a:rPr lang="en-US" sz="2800" b="1" dirty="0" smtClean="0"/>
              <a:t>does not </a:t>
            </a:r>
            <a:r>
              <a:rPr lang="en-US" sz="2800" dirty="0" smtClean="0"/>
              <a:t>end)</a:t>
            </a:r>
          </a:p>
          <a:p>
            <a:pPr lvl="1"/>
            <a:r>
              <a:rPr lang="en-US" sz="2800" dirty="0" smtClean="0"/>
              <a:t>If </a:t>
            </a:r>
            <a:r>
              <a:rPr lang="en-US" sz="2800" dirty="0"/>
              <a:t>so, </a:t>
            </a:r>
            <a:r>
              <a:rPr lang="en-US" sz="2800" b="1" dirty="0"/>
              <a:t>how</a:t>
            </a:r>
            <a:r>
              <a:rPr lang="en-US" sz="2800" dirty="0"/>
              <a:t> will the play end</a:t>
            </a:r>
            <a:r>
              <a:rPr lang="en-US" sz="2800" dirty="0" smtClean="0"/>
              <a:t>? (Turnover or Field Goal)</a:t>
            </a:r>
          </a:p>
          <a:p>
            <a:r>
              <a:rPr lang="en-US" b="1" dirty="0" smtClean="0"/>
              <a:t>Predict</a:t>
            </a:r>
            <a:r>
              <a:rPr lang="en-US" dirty="0" smtClean="0"/>
              <a:t> probability of an outcome and multiply by outcome’s value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anthonysicilia@pitt.edu | https://arxiv.org/abs/1902.08081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585B7-9226-1840-98C1-6204CAAD0C79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79947" y="4708578"/>
                <a:ext cx="1015342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𝜖</m:t>
                          </m:r>
                        </m:e>
                        <m:sub>
                          <m:r>
                            <a:rPr lang="en-US" sz="3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1.02</m:t>
                      </m:r>
                      <m:r>
                        <a:rPr lang="en-US" sz="3200" b="0" i="1" smtClean="0">
                          <a:latin typeface="Cambria Math" charset="0"/>
                        </a:rPr>
                        <m:t>+0.12</m:t>
                      </m:r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−1.02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chemeClr val="accent5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0.3</m:t>
                      </m:r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0.24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+0.58×(</m:t>
                      </m:r>
                      <m:r>
                        <a:rPr lang="en-US" sz="3200" b="0" i="1" smtClean="0">
                          <a:solidFill>
                            <a:schemeClr val="accent2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0.00</m:t>
                      </m:r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947" y="4708578"/>
                <a:ext cx="10153421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961236" y="3892602"/>
            <a:ext cx="2004588" cy="461665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smtClean="0"/>
              <a:t>Average Value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093448" y="3892250"/>
            <a:ext cx="2485912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smtClean="0"/>
              <a:t>Value of Turnover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9409721" y="3892250"/>
            <a:ext cx="2032929" cy="46166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Value of NULL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4486876" y="5573875"/>
            <a:ext cx="3260435" cy="46166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Probability of Field Goal</a:t>
            </a:r>
            <a:endParaRPr lang="en-US" sz="2400" dirty="0"/>
          </a:p>
        </p:txBody>
      </p:sp>
      <p:cxnSp>
        <p:nvCxnSpPr>
          <p:cNvPr id="14" name="Straight Arrow Connector 13"/>
          <p:cNvCxnSpPr>
            <a:stCxn id="8" idx="2"/>
          </p:cNvCxnSpPr>
          <p:nvPr/>
        </p:nvCxnSpPr>
        <p:spPr>
          <a:xfrm>
            <a:off x="1963530" y="4354267"/>
            <a:ext cx="427938" cy="35431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2"/>
          </p:cNvCxnSpPr>
          <p:nvPr/>
        </p:nvCxnSpPr>
        <p:spPr>
          <a:xfrm flipH="1">
            <a:off x="5429848" y="4353915"/>
            <a:ext cx="906556" cy="3543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2"/>
          </p:cNvCxnSpPr>
          <p:nvPr/>
        </p:nvCxnSpPr>
        <p:spPr>
          <a:xfrm flipH="1">
            <a:off x="10282821" y="4353915"/>
            <a:ext cx="143365" cy="38687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3" idx="0"/>
          </p:cNvCxnSpPr>
          <p:nvPr/>
        </p:nvCxnSpPr>
        <p:spPr>
          <a:xfrm flipV="1">
            <a:off x="6117094" y="5237409"/>
            <a:ext cx="526302" cy="336466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64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Probabilities From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Spatio</a:t>
            </a:r>
            <a:r>
              <a:rPr lang="en-US" dirty="0" smtClean="0"/>
              <a:t>-Temporal Data and Applying Neural Networks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anthonysicilia@pitt.edu | https://arxiv.org/abs/1902.08081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585B7-9226-1840-98C1-6204CAAD0C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2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Available</a:t>
            </a:r>
            <a:r>
              <a:rPr lang="en-US" dirty="0"/>
              <a:t> </a:t>
            </a:r>
            <a:r>
              <a:rPr lang="en-US" dirty="0" smtClean="0"/>
              <a:t>Data For Predictions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750 games from NBA (2016-17) </a:t>
            </a:r>
          </a:p>
          <a:p>
            <a:r>
              <a:rPr lang="en-US" dirty="0" smtClean="0"/>
              <a:t>Player </a:t>
            </a:r>
            <a:r>
              <a:rPr lang="en-US" dirty="0"/>
              <a:t>and </a:t>
            </a:r>
            <a:r>
              <a:rPr lang="en-US" dirty="0" smtClean="0"/>
              <a:t>ball </a:t>
            </a:r>
            <a:r>
              <a:rPr lang="en-US" b="1" dirty="0" smtClean="0"/>
              <a:t>court locations </a:t>
            </a:r>
            <a:r>
              <a:rPr lang="en-US" dirty="0" smtClean="0"/>
              <a:t>provided </a:t>
            </a:r>
            <a:r>
              <a:rPr lang="en-US" b="1" dirty="0" smtClean="0"/>
              <a:t>25 times </a:t>
            </a:r>
            <a:r>
              <a:rPr lang="en-US" dirty="0" smtClean="0"/>
              <a:t>per second</a:t>
            </a:r>
          </a:p>
          <a:p>
            <a:r>
              <a:rPr lang="en-US" dirty="0"/>
              <a:t>H</a:t>
            </a:r>
            <a:r>
              <a:rPr lang="en-US" dirty="0" smtClean="0"/>
              <a:t>ighly annotated</a:t>
            </a:r>
            <a:r>
              <a:rPr lang="en-US" dirty="0"/>
              <a:t>!</a:t>
            </a:r>
          </a:p>
          <a:p>
            <a:r>
              <a:rPr lang="en-US" dirty="0"/>
              <a:t>Identify team possessions </a:t>
            </a:r>
            <a:r>
              <a:rPr lang="en-US" dirty="0" smtClean="0"/>
              <a:t>and outcomes (over 134,000 total)</a:t>
            </a:r>
            <a:endParaRPr lang="en-US" dirty="0"/>
          </a:p>
          <a:p>
            <a:r>
              <a:rPr lang="en-US" dirty="0"/>
              <a:t>Identify relevant </a:t>
            </a:r>
            <a:r>
              <a:rPr lang="en-US" dirty="0" smtClean="0"/>
              <a:t>actions </a:t>
            </a:r>
            <a:r>
              <a:rPr lang="en-US" dirty="0"/>
              <a:t>(e.g. </a:t>
            </a:r>
            <a:r>
              <a:rPr lang="en-US" dirty="0" smtClean="0"/>
              <a:t>pass, foul, </a:t>
            </a:r>
            <a:r>
              <a:rPr lang="en-US" dirty="0"/>
              <a:t>etc</a:t>
            </a:r>
            <a:r>
              <a:rPr lang="en-US" dirty="0" smtClean="0"/>
              <a:t>.)</a:t>
            </a:r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78280"/>
            <a:ext cx="5181600" cy="3204580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anthonysicilia@pitt.edu | https://arxiv.org/abs/1902.08081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585B7-9226-1840-98C1-6204CAAD0C79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300146" y="5382860"/>
            <a:ext cx="4925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“How </a:t>
            </a:r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SportVU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Works” </a:t>
            </a:r>
            <a:r>
              <a:rPr lang="mr-IN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Matthew </a:t>
            </a:r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Bambach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The Globe And Mail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28235" y="1825625"/>
            <a:ext cx="2837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Court Locations </a:t>
            </a:r>
            <a:r>
              <a:rPr lang="en-US" sz="2400" dirty="0" smtClean="0"/>
              <a:t>Expressed Through </a:t>
            </a:r>
            <a:r>
              <a:rPr lang="en-US" sz="2400" b="1" dirty="0" smtClean="0"/>
              <a:t>Coordinate System</a:t>
            </a:r>
            <a:endParaRPr lang="en-US" sz="2400" b="1" dirty="0"/>
          </a:p>
        </p:txBody>
      </p:sp>
      <p:cxnSp>
        <p:nvCxnSpPr>
          <p:cNvPr id="11" name="Straight Arrow Connector 10"/>
          <p:cNvCxnSpPr>
            <a:stCxn id="9" idx="2"/>
          </p:cNvCxnSpPr>
          <p:nvPr/>
        </p:nvCxnSpPr>
        <p:spPr>
          <a:xfrm flipH="1">
            <a:off x="9711559" y="3025954"/>
            <a:ext cx="835572" cy="118792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8466086" y="2178280"/>
            <a:ext cx="604345" cy="48589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11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Data to Make </a:t>
            </a:r>
            <a:r>
              <a:rPr lang="en-US" dirty="0" smtClean="0"/>
              <a:t>Predictions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moment’s </a:t>
            </a:r>
            <a:r>
              <a:rPr lang="en-US" dirty="0"/>
              <a:t>outcome is </a:t>
            </a:r>
            <a:r>
              <a:rPr lang="en-US" dirty="0" smtClean="0"/>
              <a:t>impacted </a:t>
            </a:r>
            <a:r>
              <a:rPr lang="en-US" dirty="0"/>
              <a:t>by what has already happened </a:t>
            </a:r>
          </a:p>
          <a:p>
            <a:pPr lvl="1"/>
            <a:r>
              <a:rPr lang="en-US" sz="2800" b="1" dirty="0"/>
              <a:t>players </a:t>
            </a:r>
            <a:r>
              <a:rPr lang="en-US" sz="2800" dirty="0"/>
              <a:t>on the court and their</a:t>
            </a:r>
            <a:r>
              <a:rPr lang="en-US" sz="2800" b="1" dirty="0"/>
              <a:t> movements</a:t>
            </a:r>
            <a:endParaRPr lang="en-US" sz="2800" dirty="0"/>
          </a:p>
          <a:p>
            <a:r>
              <a:rPr lang="en-US" dirty="0"/>
              <a:t>Use a </a:t>
            </a:r>
            <a:r>
              <a:rPr lang="en-US" b="1" dirty="0"/>
              <a:t>neural network </a:t>
            </a:r>
            <a:r>
              <a:rPr lang="en-US" dirty="0"/>
              <a:t>to process this </a:t>
            </a:r>
            <a:r>
              <a:rPr lang="en-US" dirty="0" smtClean="0"/>
              <a:t>data (i.e. learn probabilities)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anthonysicilia@pitt.edu | https://arxiv.org/abs/1902.08081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585B7-9226-1840-98C1-6204CAAD0C79}" type="slidenum">
              <a:rPr lang="en-US" smtClean="0"/>
              <a:t>9</a:t>
            </a:fld>
            <a:endParaRPr lang="en-US"/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80" y="4171697"/>
            <a:ext cx="3032760" cy="18756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52980" y="3562901"/>
            <a:ext cx="1236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>
                <a:solidFill>
                  <a:schemeClr val="accent5"/>
                </a:solidFill>
              </a:rPr>
              <a:t>Data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4264297" y="4334577"/>
            <a:ext cx="833120" cy="795636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486400" y="4082574"/>
            <a:ext cx="426720" cy="4284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486400" y="4690427"/>
            <a:ext cx="426720" cy="4284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486400" y="5298280"/>
            <a:ext cx="426720" cy="4284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540500" y="3824511"/>
            <a:ext cx="426720" cy="4284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537960" y="4432364"/>
            <a:ext cx="426720" cy="4284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550660" y="5040217"/>
            <a:ext cx="426720" cy="4284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537960" y="5648070"/>
            <a:ext cx="426720" cy="4284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543800" y="3824511"/>
            <a:ext cx="426720" cy="4284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541260" y="4432364"/>
            <a:ext cx="426720" cy="4284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553960" y="5040217"/>
            <a:ext cx="426720" cy="4284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541260" y="5648070"/>
            <a:ext cx="426720" cy="4284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8539480" y="4082574"/>
            <a:ext cx="426720" cy="4284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539480" y="4690427"/>
            <a:ext cx="426720" cy="4284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8539480" y="5298280"/>
            <a:ext cx="426720" cy="4284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9834880" y="4714100"/>
            <a:ext cx="2090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>
                <a:solidFill>
                  <a:srgbClr val="FF0000"/>
                </a:solidFill>
              </a:rPr>
              <a:t>Probabilites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28" name="Right Brace 27"/>
          <p:cNvSpPr/>
          <p:nvPr/>
        </p:nvSpPr>
        <p:spPr>
          <a:xfrm>
            <a:off x="9398000" y="4176884"/>
            <a:ext cx="398780" cy="1549862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>
            <a:stCxn id="9" idx="6"/>
            <a:endCxn id="12" idx="2"/>
          </p:cNvCxnSpPr>
          <p:nvPr/>
        </p:nvCxnSpPr>
        <p:spPr>
          <a:xfrm flipV="1">
            <a:off x="5913120" y="4038744"/>
            <a:ext cx="627380" cy="258063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6"/>
            <a:endCxn id="13" idx="2"/>
          </p:cNvCxnSpPr>
          <p:nvPr/>
        </p:nvCxnSpPr>
        <p:spPr>
          <a:xfrm>
            <a:off x="5913120" y="4296807"/>
            <a:ext cx="624840" cy="349790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6"/>
            <a:endCxn id="14" idx="2"/>
          </p:cNvCxnSpPr>
          <p:nvPr/>
        </p:nvCxnSpPr>
        <p:spPr>
          <a:xfrm>
            <a:off x="5913120" y="4296807"/>
            <a:ext cx="637540" cy="957643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9" idx="6"/>
            <a:endCxn id="15" idx="2"/>
          </p:cNvCxnSpPr>
          <p:nvPr/>
        </p:nvCxnSpPr>
        <p:spPr>
          <a:xfrm>
            <a:off x="5913120" y="4296807"/>
            <a:ext cx="624840" cy="1565496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0" idx="6"/>
            <a:endCxn id="12" idx="2"/>
          </p:cNvCxnSpPr>
          <p:nvPr/>
        </p:nvCxnSpPr>
        <p:spPr>
          <a:xfrm flipV="1">
            <a:off x="5913120" y="4038744"/>
            <a:ext cx="627380" cy="865916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0" idx="6"/>
            <a:endCxn id="13" idx="2"/>
          </p:cNvCxnSpPr>
          <p:nvPr/>
        </p:nvCxnSpPr>
        <p:spPr>
          <a:xfrm flipV="1">
            <a:off x="5913120" y="4646597"/>
            <a:ext cx="624840" cy="258063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0" idx="6"/>
            <a:endCxn id="14" idx="2"/>
          </p:cNvCxnSpPr>
          <p:nvPr/>
        </p:nvCxnSpPr>
        <p:spPr>
          <a:xfrm>
            <a:off x="5913120" y="4904660"/>
            <a:ext cx="637540" cy="349790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0" idx="6"/>
            <a:endCxn id="15" idx="2"/>
          </p:cNvCxnSpPr>
          <p:nvPr/>
        </p:nvCxnSpPr>
        <p:spPr>
          <a:xfrm>
            <a:off x="5913120" y="4904660"/>
            <a:ext cx="624840" cy="957643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1" idx="6"/>
            <a:endCxn id="12" idx="2"/>
          </p:cNvCxnSpPr>
          <p:nvPr/>
        </p:nvCxnSpPr>
        <p:spPr>
          <a:xfrm flipV="1">
            <a:off x="5913120" y="4038744"/>
            <a:ext cx="627380" cy="1473769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11" idx="6"/>
            <a:endCxn id="13" idx="2"/>
          </p:cNvCxnSpPr>
          <p:nvPr/>
        </p:nvCxnSpPr>
        <p:spPr>
          <a:xfrm flipV="1">
            <a:off x="5913120" y="4646597"/>
            <a:ext cx="624840" cy="865916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11" idx="6"/>
            <a:endCxn id="14" idx="2"/>
          </p:cNvCxnSpPr>
          <p:nvPr/>
        </p:nvCxnSpPr>
        <p:spPr>
          <a:xfrm flipV="1">
            <a:off x="5913120" y="5254450"/>
            <a:ext cx="637540" cy="258063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1" idx="6"/>
            <a:endCxn id="15" idx="2"/>
          </p:cNvCxnSpPr>
          <p:nvPr/>
        </p:nvCxnSpPr>
        <p:spPr>
          <a:xfrm>
            <a:off x="5913120" y="5512513"/>
            <a:ext cx="624840" cy="349790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12" idx="6"/>
            <a:endCxn id="16" idx="2"/>
          </p:cNvCxnSpPr>
          <p:nvPr/>
        </p:nvCxnSpPr>
        <p:spPr>
          <a:xfrm>
            <a:off x="6967220" y="4038744"/>
            <a:ext cx="576580" cy="0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12" idx="6"/>
            <a:endCxn id="17" idx="2"/>
          </p:cNvCxnSpPr>
          <p:nvPr/>
        </p:nvCxnSpPr>
        <p:spPr>
          <a:xfrm>
            <a:off x="6967220" y="4038744"/>
            <a:ext cx="574040" cy="607853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12" idx="6"/>
            <a:endCxn id="18" idx="2"/>
          </p:cNvCxnSpPr>
          <p:nvPr/>
        </p:nvCxnSpPr>
        <p:spPr>
          <a:xfrm>
            <a:off x="6967220" y="4038744"/>
            <a:ext cx="586740" cy="1215706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12" idx="6"/>
            <a:endCxn id="19" idx="2"/>
          </p:cNvCxnSpPr>
          <p:nvPr/>
        </p:nvCxnSpPr>
        <p:spPr>
          <a:xfrm>
            <a:off x="6967220" y="4038744"/>
            <a:ext cx="574040" cy="1823559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13" idx="6"/>
            <a:endCxn id="16" idx="2"/>
          </p:cNvCxnSpPr>
          <p:nvPr/>
        </p:nvCxnSpPr>
        <p:spPr>
          <a:xfrm flipV="1">
            <a:off x="6964680" y="4038744"/>
            <a:ext cx="579120" cy="607853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13" idx="6"/>
            <a:endCxn id="17" idx="2"/>
          </p:cNvCxnSpPr>
          <p:nvPr/>
        </p:nvCxnSpPr>
        <p:spPr>
          <a:xfrm>
            <a:off x="6964680" y="4646597"/>
            <a:ext cx="576580" cy="0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13" idx="6"/>
            <a:endCxn id="18" idx="2"/>
          </p:cNvCxnSpPr>
          <p:nvPr/>
        </p:nvCxnSpPr>
        <p:spPr>
          <a:xfrm>
            <a:off x="6964680" y="4646597"/>
            <a:ext cx="589280" cy="607853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3" idx="6"/>
            <a:endCxn id="19" idx="2"/>
          </p:cNvCxnSpPr>
          <p:nvPr/>
        </p:nvCxnSpPr>
        <p:spPr>
          <a:xfrm>
            <a:off x="6964680" y="4646597"/>
            <a:ext cx="576580" cy="1215706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14" idx="6"/>
            <a:endCxn id="16" idx="2"/>
          </p:cNvCxnSpPr>
          <p:nvPr/>
        </p:nvCxnSpPr>
        <p:spPr>
          <a:xfrm flipV="1">
            <a:off x="6977380" y="4038744"/>
            <a:ext cx="566420" cy="1215706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14" idx="6"/>
            <a:endCxn id="17" idx="2"/>
          </p:cNvCxnSpPr>
          <p:nvPr/>
        </p:nvCxnSpPr>
        <p:spPr>
          <a:xfrm flipV="1">
            <a:off x="6977380" y="4646597"/>
            <a:ext cx="563880" cy="607853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14" idx="6"/>
            <a:endCxn id="18" idx="2"/>
          </p:cNvCxnSpPr>
          <p:nvPr/>
        </p:nvCxnSpPr>
        <p:spPr>
          <a:xfrm>
            <a:off x="6977380" y="5254450"/>
            <a:ext cx="576580" cy="0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14" idx="6"/>
            <a:endCxn id="19" idx="2"/>
          </p:cNvCxnSpPr>
          <p:nvPr/>
        </p:nvCxnSpPr>
        <p:spPr>
          <a:xfrm>
            <a:off x="6977380" y="5254450"/>
            <a:ext cx="563880" cy="607853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15" idx="6"/>
            <a:endCxn id="16" idx="2"/>
          </p:cNvCxnSpPr>
          <p:nvPr/>
        </p:nvCxnSpPr>
        <p:spPr>
          <a:xfrm flipV="1">
            <a:off x="6964680" y="4038744"/>
            <a:ext cx="579120" cy="1823559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15" idx="6"/>
            <a:endCxn id="17" idx="2"/>
          </p:cNvCxnSpPr>
          <p:nvPr/>
        </p:nvCxnSpPr>
        <p:spPr>
          <a:xfrm flipV="1">
            <a:off x="6964680" y="4646597"/>
            <a:ext cx="576580" cy="1215706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5" idx="6"/>
            <a:endCxn id="18" idx="2"/>
          </p:cNvCxnSpPr>
          <p:nvPr/>
        </p:nvCxnSpPr>
        <p:spPr>
          <a:xfrm flipV="1">
            <a:off x="6964680" y="5254450"/>
            <a:ext cx="589280" cy="607853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15" idx="6"/>
            <a:endCxn id="19" idx="2"/>
          </p:cNvCxnSpPr>
          <p:nvPr/>
        </p:nvCxnSpPr>
        <p:spPr>
          <a:xfrm>
            <a:off x="6964680" y="5862303"/>
            <a:ext cx="576580" cy="0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6" idx="6"/>
            <a:endCxn id="24" idx="2"/>
          </p:cNvCxnSpPr>
          <p:nvPr/>
        </p:nvCxnSpPr>
        <p:spPr>
          <a:xfrm>
            <a:off x="7970520" y="4038744"/>
            <a:ext cx="568960" cy="258063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stCxn id="16" idx="6"/>
            <a:endCxn id="25" idx="2"/>
          </p:cNvCxnSpPr>
          <p:nvPr/>
        </p:nvCxnSpPr>
        <p:spPr>
          <a:xfrm>
            <a:off x="7970520" y="4038744"/>
            <a:ext cx="568960" cy="865916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stCxn id="16" idx="6"/>
            <a:endCxn id="26" idx="2"/>
          </p:cNvCxnSpPr>
          <p:nvPr/>
        </p:nvCxnSpPr>
        <p:spPr>
          <a:xfrm>
            <a:off x="7970520" y="4038744"/>
            <a:ext cx="568960" cy="1473769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7" idx="6"/>
            <a:endCxn id="24" idx="2"/>
          </p:cNvCxnSpPr>
          <p:nvPr/>
        </p:nvCxnSpPr>
        <p:spPr>
          <a:xfrm flipV="1">
            <a:off x="7967980" y="4296807"/>
            <a:ext cx="571500" cy="349790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7" idx="6"/>
            <a:endCxn id="25" idx="2"/>
          </p:cNvCxnSpPr>
          <p:nvPr/>
        </p:nvCxnSpPr>
        <p:spPr>
          <a:xfrm>
            <a:off x="7967980" y="4646597"/>
            <a:ext cx="571500" cy="258063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>
            <a:stCxn id="17" idx="6"/>
            <a:endCxn id="26" idx="2"/>
          </p:cNvCxnSpPr>
          <p:nvPr/>
        </p:nvCxnSpPr>
        <p:spPr>
          <a:xfrm>
            <a:off x="7967980" y="4646597"/>
            <a:ext cx="571500" cy="865916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stCxn id="18" idx="6"/>
            <a:endCxn id="25" idx="2"/>
          </p:cNvCxnSpPr>
          <p:nvPr/>
        </p:nvCxnSpPr>
        <p:spPr>
          <a:xfrm flipV="1">
            <a:off x="7980680" y="4904660"/>
            <a:ext cx="558800" cy="349790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>
            <a:stCxn id="18" idx="6"/>
            <a:endCxn id="24" idx="2"/>
          </p:cNvCxnSpPr>
          <p:nvPr/>
        </p:nvCxnSpPr>
        <p:spPr>
          <a:xfrm flipV="1">
            <a:off x="7980680" y="4296807"/>
            <a:ext cx="558800" cy="957643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18" idx="6"/>
            <a:endCxn id="26" idx="2"/>
          </p:cNvCxnSpPr>
          <p:nvPr/>
        </p:nvCxnSpPr>
        <p:spPr>
          <a:xfrm>
            <a:off x="7980680" y="5254450"/>
            <a:ext cx="558800" cy="258063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stCxn id="19" idx="6"/>
            <a:endCxn id="24" idx="2"/>
          </p:cNvCxnSpPr>
          <p:nvPr/>
        </p:nvCxnSpPr>
        <p:spPr>
          <a:xfrm flipV="1">
            <a:off x="7967980" y="4296807"/>
            <a:ext cx="571500" cy="1565496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19" idx="6"/>
            <a:endCxn id="25" idx="2"/>
          </p:cNvCxnSpPr>
          <p:nvPr/>
        </p:nvCxnSpPr>
        <p:spPr>
          <a:xfrm flipV="1">
            <a:off x="7967980" y="4904660"/>
            <a:ext cx="571500" cy="957643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stCxn id="19" idx="6"/>
            <a:endCxn id="26" idx="2"/>
          </p:cNvCxnSpPr>
          <p:nvPr/>
        </p:nvCxnSpPr>
        <p:spPr>
          <a:xfrm flipV="1">
            <a:off x="7967980" y="5512513"/>
            <a:ext cx="571500" cy="349790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82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CrossPlatform" id="{0F30BC35-55D4-5745-8DC1-EB17AFCAA524}" vid="{B6E98308-0C26-1C49-A645-6884C5D291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MinimalCrossPlatform</Template>
  <TotalTime>11609</TotalTime>
  <Words>1028</Words>
  <Application>Microsoft Macintosh PowerPoint</Application>
  <PresentationFormat>Widescreen</PresentationFormat>
  <Paragraphs>167</Paragraphs>
  <Slides>20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Calibri</vt:lpstr>
      <vt:lpstr>Cambria Math</vt:lpstr>
      <vt:lpstr>Corbel</vt:lpstr>
      <vt:lpstr>Mangal</vt:lpstr>
      <vt:lpstr>Arial</vt:lpstr>
      <vt:lpstr>Office Theme</vt:lpstr>
      <vt:lpstr>PowerPoint Presentation</vt:lpstr>
      <vt:lpstr>Evaluating Micro-Actions: What and Why</vt:lpstr>
      <vt:lpstr>Evaluating Micro-Actions: Proposed Approach</vt:lpstr>
      <vt:lpstr>Evaluating Micro-Actions: Proposed Approach</vt:lpstr>
      <vt:lpstr>Predicting Expected Points</vt:lpstr>
      <vt:lpstr>Predicting Expected Points (simple example)</vt:lpstr>
      <vt:lpstr>Learning Probabilities From Data</vt:lpstr>
      <vt:lpstr>Available Data For Predictions</vt:lpstr>
      <vt:lpstr>Using Data to Make Predictions</vt:lpstr>
      <vt:lpstr>Modelling Probability with a Neural Network</vt:lpstr>
      <vt:lpstr>How Networks Learn</vt:lpstr>
      <vt:lpstr>Modifications to the Learning Process</vt:lpstr>
      <vt:lpstr>(Reminder) What is the Network Predicting?</vt:lpstr>
      <vt:lpstr>Modified Learning to Handle Imbalance</vt:lpstr>
      <vt:lpstr>Experiments</vt:lpstr>
      <vt:lpstr>Experimentation  (part 1: probability calibration)</vt:lpstr>
      <vt:lpstr>Experimentation (part 2: micro-action evaluation)</vt:lpstr>
      <vt:lpstr>Experimentation  (part 3: real-time example 1)</vt:lpstr>
      <vt:lpstr>Experimentation  (part 3: real-time example 2)</vt:lpstr>
      <vt:lpstr>Concluding Remarks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Sicilia, Anthony B</dc:creator>
  <cp:lastModifiedBy>Sicilia, Anthony B</cp:lastModifiedBy>
  <cp:revision>745</cp:revision>
  <dcterms:created xsi:type="dcterms:W3CDTF">2019-03-11T22:48:56Z</dcterms:created>
  <dcterms:modified xsi:type="dcterms:W3CDTF">2019-03-29T20:07:01Z</dcterms:modified>
</cp:coreProperties>
</file>